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860" r:id="rId3"/>
    <p:sldId id="861" r:id="rId4"/>
    <p:sldId id="862" r:id="rId5"/>
    <p:sldId id="863" r:id="rId6"/>
    <p:sldId id="864" r:id="rId7"/>
    <p:sldId id="865" r:id="rId8"/>
    <p:sldId id="866" r:id="rId9"/>
    <p:sldId id="867"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78582" y="698732"/>
            <a:ext cx="11158882" cy="1362116"/>
          </a:xfrm>
          <a:prstGeom prst="rect">
            <a:avLst/>
          </a:prstGeom>
        </p:spPr>
      </p:pic>
      <p:pic>
        <p:nvPicPr>
          <p:cNvPr id="11" name="图片 10"/>
          <p:cNvPicPr>
            <a:picLocks noChangeAspect="1"/>
          </p:cNvPicPr>
          <p:nvPr/>
        </p:nvPicPr>
        <p:blipFill>
          <a:blip r:embed="rId3"/>
          <a:stretch>
            <a:fillRect/>
          </a:stretch>
        </p:blipFill>
        <p:spPr>
          <a:xfrm>
            <a:off x="550590" y="2973397"/>
            <a:ext cx="3024336" cy="790377"/>
          </a:xfrm>
          <a:prstGeom prst="rect">
            <a:avLst/>
          </a:prstGeom>
        </p:spPr>
      </p:pic>
      <p:sp>
        <p:nvSpPr>
          <p:cNvPr id="12" name="内容占位符 1"/>
          <p:cNvSpPr>
            <a:spLocks noGrp="1"/>
          </p:cNvSpPr>
          <p:nvPr>
            <p:ph idx="1"/>
          </p:nvPr>
        </p:nvSpPr>
        <p:spPr>
          <a:xfrm>
            <a:off x="360854" y="2924944"/>
            <a:ext cx="11485848" cy="1649169"/>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是一篇说明文</a:t>
            </a:r>
            <a:r>
              <a:rPr lang="zh-CN" altLang="zh-CN">
                <a:solidFill>
                  <a:srgbClr val="000000"/>
                </a:solidFill>
                <a:cs typeface="Times New Roman"/>
              </a:rPr>
              <a:t>，</a:t>
            </a:r>
            <a:r>
              <a:rPr lang="zh-CN" altLang="zh-CN">
                <a:solidFill>
                  <a:srgbClr val="000000"/>
                </a:solidFill>
                <a:ea typeface="楷体"/>
                <a:cs typeface="Times New Roman"/>
              </a:rPr>
              <a:t>介绍了对能在太空中使用的笔的探索过程</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pic>
        <p:nvPicPr>
          <p:cNvPr id="5" name="新趋势题型-4字.eps" descr="id:2147500408;FounderCES"/>
          <p:cNvPicPr/>
          <p:nvPr/>
        </p:nvPicPr>
        <p:blipFill>
          <a:blip r:embed="rId4"/>
          <a:stretch>
            <a:fillRect/>
          </a:stretch>
        </p:blipFill>
        <p:spPr>
          <a:xfrm>
            <a:off x="3152022" y="2279591"/>
            <a:ext cx="4896544" cy="589310"/>
          </a:xfrm>
          <a:prstGeom prst="rect">
            <a:avLst/>
          </a:prstGeom>
        </p:spPr>
      </p:pic>
      <p:sp>
        <p:nvSpPr>
          <p:cNvPr id="6" name="内容占位符 1"/>
          <p:cNvSpPr txBox="1">
            <a:spLocks/>
          </p:cNvSpPr>
          <p:nvPr/>
        </p:nvSpPr>
        <p:spPr bwMode="auto">
          <a:xfrm>
            <a:off x="369998" y="2048694"/>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填</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7655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078313"/>
          </a:xfrm>
        </p:spPr>
        <p:txBody>
          <a:bodyPr/>
          <a:lstStyle/>
          <a:p>
            <a:pPr indent="715963"/>
            <a:r>
              <a:rPr lang="en-US" altLang="zh-CN" smtClean="0">
                <a:solidFill>
                  <a:srgbClr val="000000"/>
                </a:solidFill>
                <a:latin typeface="Times New Roman" panose="02020603050405020304" pitchFamily="18" charset="0"/>
                <a:ea typeface="宋体" panose="02010600030101010101" pitchFamily="2" charset="-122"/>
              </a:rPr>
              <a:t>It’s </a:t>
            </a:r>
            <a:r>
              <a:rPr lang="en-US" altLang="zh-CN">
                <a:solidFill>
                  <a:srgbClr val="000000"/>
                </a:solidFill>
                <a:latin typeface="Times New Roman" panose="02020603050405020304" pitchFamily="18" charset="0"/>
                <a:ea typeface="宋体" panose="02010600030101010101" pitchFamily="2" charset="-122"/>
              </a:rPr>
              <a:t>not easy for astronauts to write in space. Gravity on earth helps the ink go down to the tip of the pen. But in space, there is no gravity, so common pens do not work. At first, astronauts used pencils. However, pencils have problems. They can break easily, and the small pieces can fly in the air. These pieces are dangerous for astronauts and the spaceship.</a:t>
            </a:r>
            <a:endParaRPr lang="zh-CN" altLang="en-US"/>
          </a:p>
        </p:txBody>
      </p:sp>
    </p:spTree>
    <p:extLst>
      <p:ext uri="{BB962C8B-B14F-4D97-AF65-F5344CB8AC3E}">
        <p14:creationId xmlns:p14="http://schemas.microsoft.com/office/powerpoint/2010/main" val="3557799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solve this problem, scientists created the “space pen”. The space pen works without gravity. It has special ink and a small pump inside. This allows astronauts to write in any direction, even upside down. The pen also works in very hard conditions, like in very hot or very cold places.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9102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Interestingly, Chinese astronauts once used traditional brushes to write in space. The brush works differently from the pen. The ink stays on the brush tip through surface tension, so astronauts can write with the brush. Writing with traditional brushes in space mixes science and culture, showing the beauty of Chinese traditions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94437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Astronauts use these special pens to take notes, write messages, and solve problems while they are in space. Thanks to these clever creations, astronauts can write safely and easily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9062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0" y="940668"/>
          <a:ext cx="11305258" cy="2389632"/>
        </p:xfrm>
        <a:graphic>
          <a:graphicData uri="http://schemas.openxmlformats.org/drawingml/2006/table">
            <a:tbl>
              <a:tblPr firstRow="1" firstCol="1" bandRow="1"/>
              <a:tblGrid>
                <a:gridCol w="2455501">
                  <a:extLst>
                    <a:ext uri="{9D8B030D-6E8A-4147-A177-3AD203B41FA5}">
                      <a16:colId xmlns:a16="http://schemas.microsoft.com/office/drawing/2014/main" val="388813779"/>
                    </a:ext>
                  </a:extLst>
                </a:gridCol>
                <a:gridCol w="4169237">
                  <a:extLst>
                    <a:ext uri="{9D8B030D-6E8A-4147-A177-3AD203B41FA5}">
                      <a16:colId xmlns:a16="http://schemas.microsoft.com/office/drawing/2014/main" val="3878355024"/>
                    </a:ext>
                  </a:extLst>
                </a:gridCol>
                <a:gridCol w="4680520">
                  <a:extLst>
                    <a:ext uri="{9D8B030D-6E8A-4147-A177-3AD203B41FA5}">
                      <a16:colId xmlns:a16="http://schemas.microsoft.com/office/drawing/2014/main" val="2169928740"/>
                    </a:ext>
                  </a:extLst>
                </a:gridCol>
              </a:tblGrid>
              <a:tr h="532466">
                <a:tc>
                  <a:txBody>
                    <a:bodyPr/>
                    <a:lstStyle/>
                    <a:p>
                      <a:pPr algn="ctr" hangingPunct="0">
                        <a:lnSpc>
                          <a:spcPct val="140000"/>
                        </a:lnSpc>
                        <a:spcAft>
                          <a:spcPts val="0"/>
                        </a:spcAf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Writing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tool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works</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hangingPunct="0">
                        <a:lnSpc>
                          <a:spcPct val="140000"/>
                        </a:lnSpc>
                        <a:spcAft>
                          <a:spcPts val="0"/>
                        </a:spcAft>
                      </a:pPr>
                      <a:r>
                        <a:rPr lang="en-US" sz="28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28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a:t>
                      </a:r>
                      <a:r>
                        <a:rPr lang="en-US" sz="28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8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spc="-1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800" spc="-100" baseline="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spc="-1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zh-CN"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8815582"/>
                  </a:ext>
                </a:extLst>
              </a:tr>
              <a:tr h="1064932">
                <a:tc>
                  <a:txBody>
                    <a:bodyPr/>
                    <a:lstStyle/>
                    <a:p>
                      <a:pPr algn="ctr" hangingPunct="0">
                        <a:lnSpc>
                          <a:spcPct val="14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28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ink</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down</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tip</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2232159"/>
                  </a:ext>
                </a:extLst>
              </a:tr>
              <a:tr h="266233">
                <a:tc>
                  <a:txBody>
                    <a:bodyPr/>
                    <a:lstStyle/>
                    <a:p>
                      <a:pPr algn="ctr" hangingPunct="0">
                        <a:lnSpc>
                          <a:spcPct val="14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Pencil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pPr>
                      <a:r>
                        <a:rPr lang="en-US"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7384098"/>
                  </a:ext>
                </a:extLst>
              </a:tr>
            </a:tbl>
          </a:graphicData>
        </a:graphic>
      </p:graphicFrame>
      <p:sp>
        <p:nvSpPr>
          <p:cNvPr id="2" name="矩形 1"/>
          <p:cNvSpPr/>
          <p:nvPr/>
        </p:nvSpPr>
        <p:spPr>
          <a:xfrm>
            <a:off x="3151504" y="1458906"/>
            <a:ext cx="1380506" cy="596574"/>
          </a:xfrm>
          <a:prstGeom prst="rect">
            <a:avLst/>
          </a:prstGeom>
        </p:spPr>
        <p:txBody>
          <a:bodyPr wrap="none">
            <a:spAutoFit/>
          </a:bodyPr>
          <a:lstStyle/>
          <a:p>
            <a:pPr>
              <a:lnSpc>
                <a:spcPct val="130000"/>
              </a:lnSpc>
            </a:pPr>
            <a:r>
              <a:rPr lang="en-US" altLang="zh-CN">
                <a:latin typeface="Times New Roman"/>
                <a:ea typeface="宋体"/>
              </a:rPr>
              <a:t>Gravity</a:t>
            </a:r>
            <a:endParaRPr lang="zh-CN" altLang="en-US"/>
          </a:p>
        </p:txBody>
      </p:sp>
      <p:sp>
        <p:nvSpPr>
          <p:cNvPr id="4" name="TextBox 3"/>
          <p:cNvSpPr txBox="1"/>
          <p:nvPr/>
        </p:nvSpPr>
        <p:spPr>
          <a:xfrm>
            <a:off x="7382724" y="2717550"/>
            <a:ext cx="623889" cy="596574"/>
          </a:xfrm>
          <a:prstGeom prst="rect">
            <a:avLst/>
          </a:prstGeom>
          <a:noFill/>
        </p:spPr>
        <p:txBody>
          <a:bodyPr wrap="none" rtlCol="0">
            <a:spAutoFit/>
          </a:bodyPr>
          <a:lstStyle/>
          <a:p>
            <a:pPr algn="ctr">
              <a:lnSpc>
                <a:spcPct val="130000"/>
              </a:lnSpc>
            </a:pPr>
            <a:r>
              <a:rPr lang="en-US" altLang="zh-CN">
                <a:latin typeface="Times New Roman"/>
                <a:ea typeface="宋体"/>
              </a:rPr>
              <a:t>No</a:t>
            </a:r>
            <a:endParaRPr lang="zh-CN" altLang="en-US" b="1" kern="100">
              <a:solidFill>
                <a:srgbClr val="FF0000"/>
              </a:solidFill>
              <a:cs typeface="Times New Roman" panose="02020603050405020304" pitchFamily="18" charset="0"/>
            </a:endParaRPr>
          </a:p>
        </p:txBody>
      </p:sp>
      <p:sp>
        <p:nvSpPr>
          <p:cNvPr id="5" name="内容占位符 1"/>
          <p:cNvSpPr>
            <a:spLocks noGrp="1"/>
          </p:cNvSpPr>
          <p:nvPr>
            <p:ph idx="1"/>
          </p:nvPr>
        </p:nvSpPr>
        <p:spPr>
          <a:xfrm>
            <a:off x="360854" y="3353356"/>
            <a:ext cx="11485848" cy="1227772"/>
          </a:xfrm>
        </p:spPr>
        <p:txBody>
          <a:bodyPr/>
          <a:lstStyle/>
          <a:p>
            <a:pPr hangingPunct="0">
              <a:lnSpc>
                <a:spcPct val="140000"/>
              </a:lnSpc>
              <a:spcAft>
                <a:spcPts val="0"/>
              </a:spcAft>
            </a:pP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800" b="1" smtClean="0">
                <a:solidFill>
                  <a:srgbClr val="FF0000"/>
                </a:solidFill>
                <a:cs typeface="Times New Roman"/>
              </a:rPr>
              <a:t>[</a:t>
            </a:r>
            <a:r>
              <a:rPr lang="zh-CN" altLang="zh-CN" sz="2800" b="1">
                <a:solidFill>
                  <a:srgbClr val="FF0000"/>
                </a:solidFill>
                <a:ea typeface="黑体"/>
                <a:cs typeface="Times New Roman"/>
              </a:rPr>
              <a:t>解析</a:t>
            </a:r>
            <a:r>
              <a:rPr lang="en-US" altLang="zh-CN" sz="2800" b="1">
                <a:solidFill>
                  <a:srgbClr val="FF0000"/>
                </a:solidFill>
                <a:cs typeface="Times New Roman"/>
              </a:rPr>
              <a:t>]</a:t>
            </a:r>
            <a:r>
              <a:rPr lang="zh-CN" altLang="zh-CN" sz="2800" b="1">
                <a:solidFill>
                  <a:srgbClr val="FF0000"/>
                </a:solidFill>
                <a:cs typeface="Times New Roman"/>
              </a:rPr>
              <a:t>根据</a:t>
            </a:r>
            <a:r>
              <a:rPr lang="en-US" altLang="zh-CN" sz="2800" b="1">
                <a:solidFill>
                  <a:srgbClr val="FF0000"/>
                </a:solidFill>
                <a:cs typeface="Times New Roman"/>
              </a:rPr>
              <a:t>“Gravity on earth helps the ink go down to the tip of the pen.”</a:t>
            </a:r>
            <a:r>
              <a:rPr lang="zh-CN" altLang="zh-CN" sz="2800" b="1">
                <a:solidFill>
                  <a:srgbClr val="FF0000"/>
                </a:solidFill>
                <a:cs typeface="Times New Roman"/>
              </a:rPr>
              <a:t>可知，地球上的重力帮助墨水流向笔尖。故填</a:t>
            </a:r>
            <a:r>
              <a:rPr lang="en-US" altLang="zh-CN" sz="2800" b="1">
                <a:solidFill>
                  <a:srgbClr val="FF0000"/>
                </a:solidFill>
                <a:cs typeface="Times New Roman"/>
              </a:rPr>
              <a:t>Gravity</a:t>
            </a:r>
            <a:r>
              <a:rPr lang="zh-CN" altLang="zh-CN" sz="2800" b="1" smtClean="0">
                <a:solidFill>
                  <a:srgbClr val="FF0000"/>
                </a:solidFill>
                <a:cs typeface="Times New Roman"/>
              </a:rPr>
              <a:t>。</a:t>
            </a:r>
            <a:endParaRPr lang="zh-CN" altLang="zh-CN" sz="2800">
              <a:solidFill>
                <a:srgbClr val="000000"/>
              </a:solidFill>
              <a:cs typeface="Times New Roman"/>
            </a:endParaRPr>
          </a:p>
        </p:txBody>
      </p:sp>
      <p:sp>
        <p:nvSpPr>
          <p:cNvPr id="6" name="内容占位符 1"/>
          <p:cNvSpPr txBox="1">
            <a:spLocks/>
          </p:cNvSpPr>
          <p:nvPr/>
        </p:nvSpPr>
        <p:spPr bwMode="auto">
          <a:xfrm>
            <a:off x="352672" y="4550314"/>
            <a:ext cx="11485848" cy="1831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800" b="1" smtClean="0">
                <a:solidFill>
                  <a:srgbClr val="FF0000"/>
                </a:solidFill>
                <a:cs typeface="Times New Roman"/>
              </a:rPr>
              <a:t>[</a:t>
            </a:r>
            <a:r>
              <a:rPr lang="zh-CN" altLang="zh-CN" sz="2800" b="1" smtClean="0">
                <a:solidFill>
                  <a:srgbClr val="FF0000"/>
                </a:solidFill>
                <a:ea typeface="黑体"/>
                <a:cs typeface="Times New Roman"/>
              </a:rPr>
              <a:t>解析</a:t>
            </a:r>
            <a:r>
              <a:rPr lang="en-US" altLang="zh-CN" sz="2800" b="1" smtClean="0">
                <a:solidFill>
                  <a:srgbClr val="FF0000"/>
                </a:solidFill>
                <a:cs typeface="Times New Roman"/>
              </a:rPr>
              <a:t>]</a:t>
            </a:r>
            <a:r>
              <a:rPr lang="zh-CN" altLang="zh-CN" sz="2800" b="1" smtClean="0">
                <a:solidFill>
                  <a:srgbClr val="FF0000"/>
                </a:solidFill>
                <a:cs typeface="Times New Roman"/>
              </a:rPr>
              <a:t>根据</a:t>
            </a:r>
            <a:r>
              <a:rPr lang="en-US" altLang="zh-CN" sz="2800" b="1" smtClean="0">
                <a:solidFill>
                  <a:srgbClr val="FF0000"/>
                </a:solidFill>
                <a:cs typeface="Times New Roman"/>
              </a:rPr>
              <a:t>“However, pencils have problems. They can break easily, and the small pieces can fly in the air.”</a:t>
            </a:r>
            <a:r>
              <a:rPr lang="zh-CN" altLang="zh-CN" sz="2800" b="1" smtClean="0">
                <a:solidFill>
                  <a:srgbClr val="FF0000"/>
                </a:solidFill>
                <a:cs typeface="Times New Roman"/>
              </a:rPr>
              <a:t>可知，宇航员们在太空无法用使铅笔。故填</a:t>
            </a:r>
            <a:r>
              <a:rPr lang="en-US" altLang="zh-CN" sz="2800" b="1" smtClean="0">
                <a:solidFill>
                  <a:srgbClr val="FF0000"/>
                </a:solidFill>
                <a:cs typeface="Times New Roman"/>
              </a:rPr>
              <a:t>No</a:t>
            </a:r>
            <a:r>
              <a:rPr lang="zh-CN" altLang="zh-CN" sz="2800" b="1" smtClean="0">
                <a:solidFill>
                  <a:srgbClr val="FF0000"/>
                </a:solidFill>
                <a:cs typeface="Times New Roman"/>
              </a:rPr>
              <a:t>。</a:t>
            </a:r>
            <a:endParaRPr lang="zh-CN" altLang="zh-CN" sz="2800">
              <a:solidFill>
                <a:srgbClr val="000000"/>
              </a:solidFill>
              <a:cs typeface="Times New Roman"/>
            </a:endParaRPr>
          </a:p>
        </p:txBody>
      </p:sp>
    </p:spTree>
    <p:extLst>
      <p:ext uri="{BB962C8B-B14F-4D97-AF65-F5344CB8AC3E}">
        <p14:creationId xmlns:p14="http://schemas.microsoft.com/office/powerpoint/2010/main" val="83470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build="p"/>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0" y="730200"/>
          <a:ext cx="11305258" cy="2575560"/>
        </p:xfrm>
        <a:graphic>
          <a:graphicData uri="http://schemas.openxmlformats.org/drawingml/2006/table">
            <a:tbl>
              <a:tblPr firstRow="1" firstCol="1" bandRow="1"/>
              <a:tblGrid>
                <a:gridCol w="2448274">
                  <a:extLst>
                    <a:ext uri="{9D8B030D-6E8A-4147-A177-3AD203B41FA5}">
                      <a16:colId xmlns:a16="http://schemas.microsoft.com/office/drawing/2014/main" val="388813779"/>
                    </a:ext>
                  </a:extLst>
                </a:gridCol>
                <a:gridCol w="4392488">
                  <a:extLst>
                    <a:ext uri="{9D8B030D-6E8A-4147-A177-3AD203B41FA5}">
                      <a16:colId xmlns:a16="http://schemas.microsoft.com/office/drawing/2014/main" val="3878355024"/>
                    </a:ext>
                  </a:extLst>
                </a:gridCol>
                <a:gridCol w="4464496">
                  <a:extLst>
                    <a:ext uri="{9D8B030D-6E8A-4147-A177-3AD203B41FA5}">
                      <a16:colId xmlns:a16="http://schemas.microsoft.com/office/drawing/2014/main" val="2169928740"/>
                    </a:ext>
                  </a:extLst>
                </a:gridCol>
              </a:tblGrid>
              <a:tr h="216024">
                <a:tc>
                  <a:txBody>
                    <a:bodyPr/>
                    <a:lstStyle/>
                    <a:p>
                      <a:pPr algn="ctr" hangingPunct="0">
                        <a:lnSpc>
                          <a:spcPct val="13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Writing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tool</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pPr>
                      <a:r>
                        <a:rPr lang="en-US" sz="26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26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use</a:t>
                      </a:r>
                      <a:r>
                        <a:rPr lang="en-US" sz="26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spc="-10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spc="-1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b="0" spc="-100" baseline="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spc="-1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zh-CN" sz="26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8815582"/>
                  </a:ext>
                </a:extLst>
              </a:tr>
              <a:tr h="432048">
                <a:tc>
                  <a:txBody>
                    <a:bodyPr/>
                    <a:lstStyle/>
                    <a:p>
                      <a:pPr algn="ctr" hangingPunct="0">
                        <a:lnSpc>
                          <a:spcPct val="130000"/>
                        </a:lnSpc>
                        <a:spcAft>
                          <a:spcPts val="0"/>
                        </a:spcAft>
                      </a:pPr>
                      <a:r>
                        <a:rPr lang="en-US" sz="2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en-US" sz="2600" u="sng" smtClean="0">
                          <a:solidFill>
                            <a:schemeClr val="bg1"/>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sz="2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special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ink</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small</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pump</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inside.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570" marR="215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4023005"/>
                  </a:ext>
                </a:extLst>
              </a:tr>
              <a:tr h="648072">
                <a:tc>
                  <a:txBody>
                    <a:bodyPr/>
                    <a:lstStyle/>
                    <a:p>
                      <a:pPr algn="ctr" hangingPunct="0">
                        <a:lnSpc>
                          <a:spcPct val="13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brush</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stays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brush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tip</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through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surface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tension.</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brush</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7428154"/>
                  </a:ext>
                </a:extLst>
              </a:tr>
            </a:tbl>
          </a:graphicData>
        </a:graphic>
      </p:graphicFrame>
      <p:sp>
        <p:nvSpPr>
          <p:cNvPr id="5" name="TextBox 4"/>
          <p:cNvSpPr txBox="1"/>
          <p:nvPr/>
        </p:nvSpPr>
        <p:spPr>
          <a:xfrm>
            <a:off x="1004635" y="1455907"/>
            <a:ext cx="1827744" cy="492443"/>
          </a:xfrm>
          <a:prstGeom prst="rect">
            <a:avLst/>
          </a:prstGeom>
          <a:noFill/>
        </p:spPr>
        <p:txBody>
          <a:bodyPr wrap="none" rtlCol="0">
            <a:spAutoFit/>
          </a:bodyPr>
          <a:lstStyle/>
          <a:p>
            <a:pPr algn="ctr"/>
            <a:r>
              <a:rPr lang="en-US" altLang="zh-CN" sz="2600" spc="-100">
                <a:latin typeface="Times New Roman"/>
                <a:ea typeface="宋体"/>
              </a:rPr>
              <a:t>Space pen</a:t>
            </a:r>
            <a:r>
              <a:rPr lang="zh-CN" altLang="zh-CN" sz="2600" spc="-100">
                <a:latin typeface="Times New Roman"/>
                <a:ea typeface="宋体"/>
                <a:cs typeface="Times New Roman"/>
              </a:rPr>
              <a:t>　</a:t>
            </a:r>
            <a:endParaRPr lang="zh-CN" altLang="en-US" sz="2600" b="1" kern="100" spc="-100">
              <a:solidFill>
                <a:srgbClr val="FF0000"/>
              </a:solidFill>
              <a:cs typeface="Times New Roman" panose="02020603050405020304" pitchFamily="18" charset="0"/>
            </a:endParaRPr>
          </a:p>
        </p:txBody>
      </p:sp>
      <p:sp>
        <p:nvSpPr>
          <p:cNvPr id="6" name="矩形 5"/>
          <p:cNvSpPr/>
          <p:nvPr/>
        </p:nvSpPr>
        <p:spPr>
          <a:xfrm>
            <a:off x="3871584" y="2282859"/>
            <a:ext cx="649537" cy="492443"/>
          </a:xfrm>
          <a:prstGeom prst="rect">
            <a:avLst/>
          </a:prstGeom>
        </p:spPr>
        <p:txBody>
          <a:bodyPr wrap="none">
            <a:spAutoFit/>
          </a:bodyPr>
          <a:lstStyle/>
          <a:p>
            <a:r>
              <a:rPr lang="en-US" altLang="zh-CN" sz="2600"/>
              <a:t>ink</a:t>
            </a:r>
            <a:endParaRPr lang="zh-CN" altLang="en-US" sz="2600"/>
          </a:p>
        </p:txBody>
      </p:sp>
      <p:sp>
        <p:nvSpPr>
          <p:cNvPr id="7" name="内容占位符 1"/>
          <p:cNvSpPr>
            <a:spLocks noGrp="1"/>
          </p:cNvSpPr>
          <p:nvPr>
            <p:ph idx="1"/>
          </p:nvPr>
        </p:nvSpPr>
        <p:spPr>
          <a:xfrm>
            <a:off x="360854" y="3322488"/>
            <a:ext cx="11485848" cy="1706878"/>
          </a:xfrm>
        </p:spPr>
        <p:txBody>
          <a:bodyPr/>
          <a:lstStyle/>
          <a:p>
            <a:pPr hangingPunct="0">
              <a:lnSpc>
                <a:spcPct val="140000"/>
              </a:lnSpc>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600" b="1" smtClean="0">
                <a:solidFill>
                  <a:srgbClr val="FF0000"/>
                </a:solidFill>
                <a:cs typeface="Times New Roman"/>
              </a:rPr>
              <a:t>[</a:t>
            </a:r>
            <a:r>
              <a:rPr lang="zh-CN" altLang="zh-CN" sz="2600" b="1">
                <a:solidFill>
                  <a:srgbClr val="FF0000"/>
                </a:solidFill>
                <a:ea typeface="黑体"/>
                <a:cs typeface="Times New Roman"/>
              </a:rPr>
              <a:t>解析</a:t>
            </a:r>
            <a:r>
              <a:rPr lang="en-US" altLang="zh-CN" sz="2600" b="1">
                <a:solidFill>
                  <a:srgbClr val="FF0000"/>
                </a:solidFill>
                <a:cs typeface="Times New Roman"/>
              </a:rPr>
              <a:t>]</a:t>
            </a:r>
            <a:r>
              <a:rPr lang="zh-CN" altLang="zh-CN" sz="2600" b="1">
                <a:solidFill>
                  <a:srgbClr val="FF0000"/>
                </a:solidFill>
                <a:cs typeface="Times New Roman"/>
              </a:rPr>
              <a:t>根据</a:t>
            </a:r>
            <a:r>
              <a:rPr lang="en-US" altLang="zh-CN" sz="2600" b="1">
                <a:solidFill>
                  <a:srgbClr val="FF0000"/>
                </a:solidFill>
                <a:cs typeface="Times New Roman"/>
              </a:rPr>
              <a:t>“The space pen works without gravity. It has special ink and a small pump inside.”</a:t>
            </a:r>
            <a:r>
              <a:rPr lang="zh-CN" altLang="zh-CN" sz="2600" b="1">
                <a:solidFill>
                  <a:srgbClr val="FF0000"/>
                </a:solidFill>
                <a:cs typeface="Times New Roman"/>
              </a:rPr>
              <a:t>可知，太空笔有特殊的墨水和内部的一个小泵。故填</a:t>
            </a:r>
            <a:r>
              <a:rPr lang="en-US" altLang="zh-CN" sz="2600" b="1">
                <a:solidFill>
                  <a:srgbClr val="FF0000"/>
                </a:solidFill>
                <a:cs typeface="Times New Roman"/>
              </a:rPr>
              <a:t>Space pen</a:t>
            </a:r>
            <a:r>
              <a:rPr lang="zh-CN" altLang="zh-CN" sz="2600" b="1" smtClean="0">
                <a:solidFill>
                  <a:srgbClr val="FF0000"/>
                </a:solidFill>
                <a:cs typeface="Times New Roman"/>
              </a:rPr>
              <a:t>。</a:t>
            </a:r>
            <a:endParaRPr lang="zh-CN" altLang="zh-CN" sz="2600">
              <a:solidFill>
                <a:srgbClr val="000000"/>
              </a:solidFill>
              <a:cs typeface="Times New Roman"/>
            </a:endParaRPr>
          </a:p>
        </p:txBody>
      </p:sp>
      <p:sp>
        <p:nvSpPr>
          <p:cNvPr id="8" name="内容占位符 1"/>
          <p:cNvSpPr txBox="1">
            <a:spLocks/>
          </p:cNvSpPr>
          <p:nvPr/>
        </p:nvSpPr>
        <p:spPr bwMode="auto">
          <a:xfrm>
            <a:off x="360854" y="4965312"/>
            <a:ext cx="11485848" cy="170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600" b="1" smtClean="0">
                <a:solidFill>
                  <a:srgbClr val="FF0000"/>
                </a:solidFill>
                <a:cs typeface="Times New Roman"/>
              </a:rPr>
              <a:t>[</a:t>
            </a:r>
            <a:r>
              <a:rPr lang="zh-CN" altLang="zh-CN" sz="2600" b="1" smtClean="0">
                <a:solidFill>
                  <a:srgbClr val="FF0000"/>
                </a:solidFill>
                <a:ea typeface="黑体"/>
                <a:cs typeface="Times New Roman"/>
              </a:rPr>
              <a:t>解析</a:t>
            </a:r>
            <a:r>
              <a:rPr lang="en-US" altLang="zh-CN" sz="2600" b="1" smtClean="0">
                <a:solidFill>
                  <a:srgbClr val="FF0000"/>
                </a:solidFill>
                <a:cs typeface="Times New Roman"/>
              </a:rPr>
              <a:t>]</a:t>
            </a:r>
            <a:r>
              <a:rPr lang="zh-CN" altLang="zh-CN" sz="2600" b="1" smtClean="0">
                <a:solidFill>
                  <a:srgbClr val="FF0000"/>
                </a:solidFill>
                <a:cs typeface="Times New Roman"/>
              </a:rPr>
              <a:t>根据</a:t>
            </a:r>
            <a:r>
              <a:rPr lang="en-US" altLang="zh-CN" sz="2600" b="1" smtClean="0">
                <a:solidFill>
                  <a:srgbClr val="FF0000"/>
                </a:solidFill>
                <a:cs typeface="Times New Roman"/>
              </a:rPr>
              <a:t>“The ink stays on the brush tip through surface tension, so astronauts can write with the brush.”</a:t>
            </a:r>
            <a:r>
              <a:rPr lang="zh-CN" altLang="zh-CN" sz="2600" b="1" smtClean="0">
                <a:solidFill>
                  <a:srgbClr val="FF0000"/>
                </a:solidFill>
                <a:cs typeface="Times New Roman"/>
              </a:rPr>
              <a:t>可知，墨水通过表面张力停留在毛笔的笔尖上，因此宇航员可以用毛笔写字。故填</a:t>
            </a:r>
            <a:r>
              <a:rPr lang="en-US" altLang="zh-CN" sz="2600" b="1" smtClean="0">
                <a:solidFill>
                  <a:srgbClr val="FF0000"/>
                </a:solidFill>
                <a:cs typeface="Times New Roman"/>
              </a:rPr>
              <a:t>ink</a:t>
            </a:r>
            <a:r>
              <a:rPr lang="zh-CN" altLang="zh-CN" sz="2600" b="1" smtClean="0">
                <a:solidFill>
                  <a:srgbClr val="FF0000"/>
                </a:solidFill>
                <a:cs typeface="Times New Roman"/>
              </a:rPr>
              <a:t>。</a:t>
            </a:r>
            <a:endParaRPr lang="zh-CN" altLang="zh-CN" sz="2600">
              <a:solidFill>
                <a:srgbClr val="000000"/>
              </a:solidFill>
              <a:cs typeface="Times New Roman"/>
            </a:endParaRPr>
          </a:p>
        </p:txBody>
      </p:sp>
    </p:spTree>
    <p:extLst>
      <p:ext uri="{BB962C8B-B14F-4D97-AF65-F5344CB8AC3E}">
        <p14:creationId xmlns:p14="http://schemas.microsoft.com/office/powerpoint/2010/main" val="3587602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uild="p"/>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4741"/>
          <a:stretch/>
        </p:blipFill>
        <p:spPr bwMode="auto">
          <a:xfrm>
            <a:off x="1342678" y="1628800"/>
            <a:ext cx="8876302" cy="406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5905" b="84468"/>
          <a:stretch/>
        </p:blipFill>
        <p:spPr bwMode="auto">
          <a:xfrm>
            <a:off x="622598" y="937565"/>
            <a:ext cx="3026368" cy="740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939602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501</Words>
  <Application>Microsoft Office PowerPoint</Application>
  <PresentationFormat>自定义</PresentationFormat>
  <Paragraphs>34</Paragraphs>
  <Slides>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vt:i4>
      </vt:variant>
    </vt:vector>
  </HeadingPairs>
  <TitlesOfParts>
    <vt:vector size="18"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